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94660"/>
  </p:normalViewPr>
  <p:slideViewPr>
    <p:cSldViewPr snapToGrid="0">
      <p:cViewPr varScale="1">
        <p:scale>
          <a:sx n="49" d="100"/>
          <a:sy n="49" d="100"/>
        </p:scale>
        <p:origin x="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1C82-DCB6-436E-A309-29ED49826B54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4C9C-D71C-4013-BBE5-371E6353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82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1C82-DCB6-436E-A309-29ED49826B54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4C9C-D71C-4013-BBE5-371E6353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08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1C82-DCB6-436E-A309-29ED49826B54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4C9C-D71C-4013-BBE5-371E6353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33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1C82-DCB6-436E-A309-29ED49826B54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4C9C-D71C-4013-BBE5-371E6353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67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1C82-DCB6-436E-A309-29ED49826B54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4C9C-D71C-4013-BBE5-371E6353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79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1C82-DCB6-436E-A309-29ED49826B54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4C9C-D71C-4013-BBE5-371E6353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474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1C82-DCB6-436E-A309-29ED49826B54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4C9C-D71C-4013-BBE5-371E6353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49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1C82-DCB6-436E-A309-29ED49826B54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4C9C-D71C-4013-BBE5-371E6353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0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1C82-DCB6-436E-A309-29ED49826B54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4C9C-D71C-4013-BBE5-371E6353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1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1C82-DCB6-436E-A309-29ED49826B54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4C9C-D71C-4013-BBE5-371E6353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34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1C82-DCB6-436E-A309-29ED49826B54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4C9C-D71C-4013-BBE5-371E6353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83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D1C82-DCB6-436E-A309-29ED49826B54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04C9C-D71C-4013-BBE5-371E6353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7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Arial Black" panose="020B0A04020102020204" pitchFamily="34" charset="0"/>
              </a:rPr>
              <a:t>Comparisons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vs. Para,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Conocer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vs. Saber, Gender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3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74"/>
    </mc:Choice>
    <mc:Fallback>
      <p:transition spd="slow" advTm="20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latin typeface="Arial Black" panose="020B0A04020102020204" pitchFamily="34" charset="0"/>
              </a:rPr>
              <a:t>Ser</a:t>
            </a:r>
            <a:r>
              <a:rPr lang="en-US" b="1" dirty="0" smtClean="0">
                <a:latin typeface="Arial Black" panose="020B0A04020102020204" pitchFamily="34" charset="0"/>
              </a:rPr>
              <a:t> vs. </a:t>
            </a:r>
            <a:r>
              <a:rPr lang="en-US" b="1" dirty="0" err="1" smtClean="0">
                <a:latin typeface="Arial Black" panose="020B0A04020102020204" pitchFamily="34" charset="0"/>
              </a:rPr>
              <a:t>Estar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Ser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Physical Descriptions</a:t>
            </a:r>
          </a:p>
          <a:p>
            <a:r>
              <a:rPr lang="en-US" dirty="0" smtClean="0"/>
              <a:t>Personality Descriptions</a:t>
            </a:r>
          </a:p>
          <a:p>
            <a:r>
              <a:rPr lang="en-US" dirty="0" smtClean="0"/>
              <a:t>Date &amp; Time</a:t>
            </a:r>
          </a:p>
          <a:p>
            <a:r>
              <a:rPr lang="en-US" dirty="0" smtClean="0"/>
              <a:t>Nationality &amp; Origin</a:t>
            </a:r>
          </a:p>
          <a:p>
            <a:r>
              <a:rPr lang="en-US" dirty="0" smtClean="0"/>
              <a:t>Professions</a:t>
            </a:r>
          </a:p>
          <a:p>
            <a:r>
              <a:rPr lang="en-US" dirty="0" smtClean="0"/>
              <a:t>Who or What?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Estar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Emotions &amp; Conditions</a:t>
            </a:r>
          </a:p>
          <a:p>
            <a:r>
              <a:rPr lang="en-US" dirty="0" smtClean="0"/>
              <a:t>Location &amp; Position</a:t>
            </a:r>
          </a:p>
          <a:p>
            <a:r>
              <a:rPr lang="en-US" dirty="0" smtClean="0"/>
              <a:t>Progressive Tenses 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04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238"/>
    </mc:Choice>
    <mc:Fallback>
      <p:transition spd="slow" advTm="146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Arial Black" panose="020B0A04020102020204" pitchFamily="34" charset="0"/>
              </a:rPr>
              <a:t>Por</a:t>
            </a:r>
            <a:r>
              <a:rPr lang="en-US" dirty="0" smtClean="0">
                <a:latin typeface="Arial Black" panose="020B0A04020102020204" pitchFamily="34" charset="0"/>
              </a:rPr>
              <a:t> vs. Para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Por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Duration of time</a:t>
            </a:r>
          </a:p>
          <a:p>
            <a:r>
              <a:rPr lang="en-US" dirty="0" smtClean="0"/>
              <a:t>Movement (along, by, around, through)</a:t>
            </a:r>
          </a:p>
          <a:p>
            <a:r>
              <a:rPr lang="en-US" dirty="0" smtClean="0"/>
              <a:t>Cause or reason (because of)</a:t>
            </a:r>
          </a:p>
          <a:p>
            <a:r>
              <a:rPr lang="en-US" dirty="0" smtClean="0"/>
              <a:t>Manner or means (communication/transportation)</a:t>
            </a:r>
          </a:p>
          <a:p>
            <a:r>
              <a:rPr lang="en-US" dirty="0" smtClean="0"/>
              <a:t>On behalf of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Para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In order to (goal)</a:t>
            </a:r>
          </a:p>
          <a:p>
            <a:r>
              <a:rPr lang="en-US" dirty="0" smtClean="0"/>
              <a:t>Intended for (person)</a:t>
            </a:r>
          </a:p>
          <a:p>
            <a:r>
              <a:rPr lang="en-US" dirty="0" smtClean="0"/>
              <a:t>Headed for (destination)</a:t>
            </a:r>
          </a:p>
          <a:p>
            <a:r>
              <a:rPr lang="en-US" dirty="0" smtClean="0"/>
              <a:t>Purpose or use</a:t>
            </a:r>
          </a:p>
          <a:p>
            <a:r>
              <a:rPr lang="en-US" dirty="0" smtClean="0"/>
              <a:t>Deadline (date or time in the future)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51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079"/>
    </mc:Choice>
    <mc:Fallback>
      <p:transition spd="slow" advTm="94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Arial Black" panose="020B0A04020102020204" pitchFamily="34" charset="0"/>
              </a:rPr>
              <a:t>Por</a:t>
            </a:r>
            <a:r>
              <a:rPr lang="en-US" dirty="0" smtClean="0">
                <a:latin typeface="Arial Black" panose="020B0A04020102020204" pitchFamily="34" charset="0"/>
              </a:rPr>
              <a:t> vs. Para (continued)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 err="1" smtClean="0"/>
              <a:t>Por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In exchange for</a:t>
            </a:r>
          </a:p>
          <a:p>
            <a:r>
              <a:rPr lang="en-US" dirty="0" smtClean="0"/>
              <a:t>In support of</a:t>
            </a:r>
          </a:p>
          <a:p>
            <a:r>
              <a:rPr lang="en-US" dirty="0" smtClean="0"/>
              <a:t>Judging by</a:t>
            </a:r>
          </a:p>
          <a:p>
            <a:r>
              <a:rPr lang="en-US" dirty="0" smtClean="0"/>
              <a:t>In search of</a:t>
            </a:r>
          </a:p>
          <a:p>
            <a:r>
              <a:rPr lang="en-US" dirty="0" smtClean="0"/>
              <a:t>Certain expressions (</a:t>
            </a:r>
            <a:r>
              <a:rPr lang="en-US" dirty="0" err="1" smtClean="0"/>
              <a:t>por</a:t>
            </a:r>
            <a:r>
              <a:rPr lang="en-US" dirty="0" smtClean="0"/>
              <a:t> la manana, </a:t>
            </a:r>
            <a:r>
              <a:rPr lang="en-US" dirty="0" err="1" smtClean="0"/>
              <a:t>por</a:t>
            </a:r>
            <a:r>
              <a:rPr lang="en-US" dirty="0" smtClean="0"/>
              <a:t> la </a:t>
            </a:r>
            <a:r>
              <a:rPr lang="en-US" dirty="0" err="1" smtClean="0"/>
              <a:t>tarde</a:t>
            </a:r>
            <a:r>
              <a:rPr lang="en-US" dirty="0" smtClean="0"/>
              <a:t>, </a:t>
            </a:r>
            <a:r>
              <a:rPr lang="en-US" dirty="0" err="1" smtClean="0"/>
              <a:t>por</a:t>
            </a:r>
            <a:r>
              <a:rPr lang="en-US" dirty="0" smtClean="0"/>
              <a:t> la </a:t>
            </a:r>
            <a:r>
              <a:rPr lang="en-US" dirty="0" err="1" smtClean="0"/>
              <a:t>noche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Para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Point of view/reaction</a:t>
            </a:r>
          </a:p>
          <a:p>
            <a:r>
              <a:rPr lang="en-US" dirty="0" smtClean="0"/>
              <a:t>Considering/Compared with (contradiction)</a:t>
            </a:r>
          </a:p>
          <a:p>
            <a:r>
              <a:rPr lang="en-US" dirty="0" smtClean="0"/>
              <a:t>About to (</a:t>
            </a:r>
            <a:r>
              <a:rPr lang="en-US" dirty="0" err="1" smtClean="0"/>
              <a:t>estar</a:t>
            </a:r>
            <a:r>
              <a:rPr lang="en-US" dirty="0" smtClean="0"/>
              <a:t> + para + infinitive)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298"/>
    </mc:Choice>
    <mc:Fallback>
      <p:transition spd="slow" advTm="64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Arial Black" panose="020B0A04020102020204" pitchFamily="34" charset="0"/>
              </a:rPr>
              <a:t>Conocer</a:t>
            </a:r>
            <a:r>
              <a:rPr lang="en-US" dirty="0" smtClean="0">
                <a:latin typeface="Arial Black" panose="020B0A04020102020204" pitchFamily="34" charset="0"/>
              </a:rPr>
              <a:t> vs. Saber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Conocer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To know a person</a:t>
            </a:r>
          </a:p>
          <a:p>
            <a:pPr lvl="1"/>
            <a:r>
              <a:rPr lang="en-US" dirty="0" smtClean="0"/>
              <a:t>Juan </a:t>
            </a:r>
            <a:r>
              <a:rPr lang="en-US" dirty="0" err="1" smtClean="0"/>
              <a:t>conoce</a:t>
            </a:r>
            <a:r>
              <a:rPr lang="en-US" dirty="0" smtClean="0"/>
              <a:t> a Maria.	</a:t>
            </a:r>
          </a:p>
          <a:p>
            <a:r>
              <a:rPr lang="en-US" dirty="0" smtClean="0"/>
              <a:t>To know a place (to be acquainted with)</a:t>
            </a:r>
          </a:p>
          <a:p>
            <a:pPr lvl="1"/>
            <a:r>
              <a:rPr lang="en-US" dirty="0" err="1" smtClean="0"/>
              <a:t>Ellos</a:t>
            </a:r>
            <a:r>
              <a:rPr lang="en-US" dirty="0" smtClean="0"/>
              <a:t> </a:t>
            </a:r>
            <a:r>
              <a:rPr lang="en-US" dirty="0" err="1" smtClean="0"/>
              <a:t>conocen</a:t>
            </a:r>
            <a:r>
              <a:rPr lang="en-US" dirty="0" smtClean="0"/>
              <a:t> Madrid.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Saber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To know a fact</a:t>
            </a:r>
          </a:p>
          <a:p>
            <a:pPr lvl="1"/>
            <a:r>
              <a:rPr lang="en-US" dirty="0" err="1" smtClean="0"/>
              <a:t>Nosotros</a:t>
            </a:r>
            <a:r>
              <a:rPr lang="en-US" dirty="0" smtClean="0"/>
              <a:t> </a:t>
            </a:r>
            <a:r>
              <a:rPr lang="en-US" dirty="0" err="1" smtClean="0"/>
              <a:t>sabemos</a:t>
            </a:r>
            <a:r>
              <a:rPr lang="en-US" dirty="0" smtClean="0"/>
              <a:t> la capital de Colombia.</a:t>
            </a:r>
          </a:p>
          <a:p>
            <a:r>
              <a:rPr lang="en-US" dirty="0" smtClean="0"/>
              <a:t>To know information</a:t>
            </a:r>
          </a:p>
          <a:p>
            <a:pPr lvl="1"/>
            <a:r>
              <a:rPr lang="en-US" dirty="0" err="1" smtClean="0"/>
              <a:t>Paco</a:t>
            </a:r>
            <a:r>
              <a:rPr lang="en-US" dirty="0" smtClean="0"/>
              <a:t> </a:t>
            </a:r>
            <a:r>
              <a:rPr lang="en-US" dirty="0" err="1" smtClean="0"/>
              <a:t>sabe</a:t>
            </a:r>
            <a:r>
              <a:rPr lang="en-US" dirty="0" smtClean="0"/>
              <a:t> la </a:t>
            </a:r>
            <a:r>
              <a:rPr lang="en-US" dirty="0" err="1" smtClean="0"/>
              <a:t>respuesta</a:t>
            </a:r>
            <a:r>
              <a:rPr lang="en-US" dirty="0" smtClean="0"/>
              <a:t> a la </a:t>
            </a:r>
            <a:r>
              <a:rPr lang="en-US" dirty="0" err="1" smtClean="0"/>
              <a:t>pregunta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10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88"/>
    </mc:Choice>
    <mc:Fallback>
      <p:transition spd="slow" advTm="30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Gender (of nouns)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Masculine (el)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o</a:t>
            </a:r>
          </a:p>
          <a:p>
            <a:pPr lvl="1"/>
            <a:r>
              <a:rPr lang="en-US" dirty="0" smtClean="0"/>
              <a:t>Exceptions – la </a:t>
            </a:r>
            <a:r>
              <a:rPr lang="en-US" dirty="0" err="1" smtClean="0"/>
              <a:t>mano</a:t>
            </a:r>
            <a:r>
              <a:rPr lang="en-US" dirty="0" smtClean="0"/>
              <a:t>, la </a:t>
            </a:r>
            <a:r>
              <a:rPr lang="en-US" dirty="0" err="1" smtClean="0"/>
              <a:t>foto</a:t>
            </a:r>
            <a:r>
              <a:rPr lang="en-US" dirty="0" smtClean="0"/>
              <a:t>, la moto</a:t>
            </a:r>
          </a:p>
          <a:p>
            <a:r>
              <a:rPr lang="en-US" dirty="0" err="1" smtClean="0"/>
              <a:t>ón</a:t>
            </a:r>
            <a:endParaRPr lang="en-US" dirty="0" smtClean="0"/>
          </a:p>
          <a:p>
            <a:r>
              <a:rPr lang="en-US" dirty="0" err="1" smtClean="0"/>
              <a:t>án</a:t>
            </a:r>
            <a:endParaRPr lang="en-US" dirty="0" smtClean="0"/>
          </a:p>
          <a:p>
            <a:r>
              <a:rPr lang="en-US" dirty="0" smtClean="0"/>
              <a:t>or</a:t>
            </a:r>
          </a:p>
          <a:p>
            <a:r>
              <a:rPr lang="en-US" dirty="0" err="1" smtClean="0"/>
              <a:t>ambre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Feminine (la)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Exceptions – el </a:t>
            </a:r>
            <a:r>
              <a:rPr lang="en-US" dirty="0" err="1" smtClean="0"/>
              <a:t>mapa</a:t>
            </a:r>
            <a:r>
              <a:rPr lang="en-US" dirty="0" smtClean="0"/>
              <a:t>, el </a:t>
            </a:r>
            <a:r>
              <a:rPr lang="en-US" dirty="0" err="1" smtClean="0"/>
              <a:t>día</a:t>
            </a:r>
            <a:r>
              <a:rPr lang="en-US" dirty="0" smtClean="0"/>
              <a:t>, el </a:t>
            </a:r>
            <a:r>
              <a:rPr lang="en-US" dirty="0" err="1" smtClean="0"/>
              <a:t>planeta</a:t>
            </a:r>
            <a:r>
              <a:rPr lang="en-US" dirty="0" smtClean="0"/>
              <a:t>, el </a:t>
            </a:r>
            <a:r>
              <a:rPr lang="en-US" dirty="0" err="1" smtClean="0"/>
              <a:t>agua</a:t>
            </a:r>
            <a:endParaRPr lang="en-US" dirty="0" smtClean="0"/>
          </a:p>
          <a:p>
            <a:r>
              <a:rPr lang="en-US" dirty="0" err="1" smtClean="0"/>
              <a:t>ción</a:t>
            </a:r>
            <a:endParaRPr lang="en-US" dirty="0" smtClean="0"/>
          </a:p>
          <a:p>
            <a:r>
              <a:rPr lang="en-US" dirty="0" err="1" smtClean="0"/>
              <a:t>sión</a:t>
            </a:r>
            <a:endParaRPr lang="en-US" dirty="0" smtClean="0"/>
          </a:p>
          <a:p>
            <a:r>
              <a:rPr lang="en-US" dirty="0" err="1" smtClean="0"/>
              <a:t>xión</a:t>
            </a:r>
            <a:endParaRPr lang="en-US" dirty="0" smtClean="0"/>
          </a:p>
          <a:p>
            <a:r>
              <a:rPr lang="en-US" dirty="0" err="1" smtClean="0"/>
              <a:t>umbre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1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94"/>
    </mc:Choice>
    <mc:Fallback>
      <p:transition spd="slow" advTm="41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Gender (continued)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Masculine (el)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aje</a:t>
            </a:r>
            <a:endParaRPr lang="en-US" dirty="0" smtClean="0"/>
          </a:p>
          <a:p>
            <a:r>
              <a:rPr lang="en-US" dirty="0" smtClean="0"/>
              <a:t>ma</a:t>
            </a:r>
          </a:p>
          <a:p>
            <a:r>
              <a:rPr lang="en-US" dirty="0" smtClean="0"/>
              <a:t>accented vowel</a:t>
            </a:r>
          </a:p>
          <a:p>
            <a:r>
              <a:rPr lang="en-US" dirty="0" smtClean="0"/>
              <a:t>days, months, years, numbers, bodies of water, cardinal directions, colors, compound nouns, mountains and trees, infinitives as nouns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Feminine (la)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 smtClean="0"/>
              <a:t>tud</a:t>
            </a:r>
            <a:endParaRPr lang="en-US" dirty="0" smtClean="0"/>
          </a:p>
          <a:p>
            <a:r>
              <a:rPr lang="en-US" dirty="0" smtClean="0"/>
              <a:t>tad</a:t>
            </a:r>
          </a:p>
          <a:p>
            <a:r>
              <a:rPr lang="en-US" dirty="0" smtClean="0"/>
              <a:t>dad</a:t>
            </a:r>
          </a:p>
          <a:p>
            <a:r>
              <a:rPr lang="en-US" dirty="0" smtClean="0"/>
              <a:t>sis</a:t>
            </a:r>
          </a:p>
          <a:p>
            <a:r>
              <a:rPr lang="en-US" dirty="0" smtClean="0"/>
              <a:t>itis</a:t>
            </a:r>
          </a:p>
          <a:p>
            <a:r>
              <a:rPr lang="en-US" dirty="0" err="1" smtClean="0"/>
              <a:t>ie</a:t>
            </a:r>
            <a:endParaRPr lang="en-US" dirty="0" smtClean="0"/>
          </a:p>
          <a:p>
            <a:r>
              <a:rPr lang="en-US" dirty="0" smtClean="0"/>
              <a:t>time</a:t>
            </a:r>
            <a:r>
              <a:rPr lang="en-US" smtClean="0"/>
              <a:t>, letters</a:t>
            </a:r>
            <a:endParaRPr lang="en-US" dirty="0" smtClean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63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25"/>
    </mc:Choice>
    <mc:Fallback>
      <p:transition spd="slow" advTm="33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296</Words>
  <Application>Microsoft Office PowerPoint</Application>
  <PresentationFormat>Widescreen</PresentationFormat>
  <Paragraphs>79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Arial Black</vt:lpstr>
      <vt:lpstr>Calibri</vt:lpstr>
      <vt:lpstr>Calibri Light</vt:lpstr>
      <vt:lpstr>Office Theme</vt:lpstr>
      <vt:lpstr>Comparisons</vt:lpstr>
      <vt:lpstr>Ser vs. Estar</vt:lpstr>
      <vt:lpstr>Por vs. Para</vt:lpstr>
      <vt:lpstr>Por vs. Para (continued)</vt:lpstr>
      <vt:lpstr>Conocer vs. Saber</vt:lpstr>
      <vt:lpstr>Gender (of nouns)</vt:lpstr>
      <vt:lpstr>Gender (continued)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Comparisons</dc:title>
  <dc:creator>Amanda Hascin</dc:creator>
  <cp:lastModifiedBy>Amanda Hascin</cp:lastModifiedBy>
  <cp:revision>5</cp:revision>
  <dcterms:created xsi:type="dcterms:W3CDTF">2019-04-24T12:40:54Z</dcterms:created>
  <dcterms:modified xsi:type="dcterms:W3CDTF">2019-06-05T15:57:06Z</dcterms:modified>
</cp:coreProperties>
</file>